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87" r:id="rId2"/>
    <p:sldMasterId id="2147483789" r:id="rId3"/>
  </p:sldMasterIdLst>
  <p:notesMasterIdLst>
    <p:notesMasterId r:id="rId20"/>
  </p:notesMasterIdLst>
  <p:handoutMasterIdLst>
    <p:handoutMasterId r:id="rId21"/>
  </p:handoutMasterIdLst>
  <p:sldIdLst>
    <p:sldId id="586" r:id="rId4"/>
    <p:sldId id="808" r:id="rId5"/>
    <p:sldId id="809" r:id="rId6"/>
    <p:sldId id="819" r:id="rId7"/>
    <p:sldId id="820" r:id="rId8"/>
    <p:sldId id="821" r:id="rId9"/>
    <p:sldId id="818" r:id="rId10"/>
    <p:sldId id="817" r:id="rId11"/>
    <p:sldId id="816" r:id="rId12"/>
    <p:sldId id="822" r:id="rId13"/>
    <p:sldId id="824" r:id="rId14"/>
    <p:sldId id="823" r:id="rId15"/>
    <p:sldId id="825" r:id="rId16"/>
    <p:sldId id="826" r:id="rId17"/>
    <p:sldId id="827" r:id="rId18"/>
    <p:sldId id="760" r:id="rId19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20000"/>
      </a:spcBef>
      <a:spcAft>
        <a:spcPct val="0"/>
      </a:spcAft>
      <a:buFont typeface="Wingdings" pitchFamily="2" charset="2"/>
      <a:buChar char="§"/>
      <a:defRPr kern="1200">
        <a:solidFill>
          <a:srgbClr val="000000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Font typeface="Wingdings" pitchFamily="2" charset="2"/>
      <a:buChar char="§"/>
      <a:defRPr kern="1200">
        <a:solidFill>
          <a:srgbClr val="000000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Font typeface="Wingdings" pitchFamily="2" charset="2"/>
      <a:buChar char="§"/>
      <a:defRPr kern="1200">
        <a:solidFill>
          <a:srgbClr val="000000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Font typeface="Wingdings" pitchFamily="2" charset="2"/>
      <a:buChar char="§"/>
      <a:defRPr kern="1200">
        <a:solidFill>
          <a:srgbClr val="000000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Font typeface="Wingdings" pitchFamily="2" charset="2"/>
      <a:buChar char="§"/>
      <a:defRPr kern="1200">
        <a:solidFill>
          <a:srgbClr val="000000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rgbClr val="000000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rgbClr val="000000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rgbClr val="000000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rgbClr val="000000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" userDrawn="1">
          <p15:clr>
            <a:srgbClr val="A4A3A4"/>
          </p15:clr>
        </p15:guide>
        <p15:guide id="2" orient="horz" pos="4207" userDrawn="1">
          <p15:clr>
            <a:srgbClr val="A4A3A4"/>
          </p15:clr>
        </p15:guide>
        <p15:guide id="3" orient="horz" pos="1200" userDrawn="1">
          <p15:clr>
            <a:srgbClr val="A4A3A4"/>
          </p15:clr>
        </p15:guide>
        <p15:guide id="4" orient="horz" pos="148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400" userDrawn="1">
          <p15:clr>
            <a:srgbClr val="A4A3A4"/>
          </p15:clr>
        </p15:guide>
        <p15:guide id="7" pos="6488" userDrawn="1">
          <p15:clr>
            <a:srgbClr val="A4A3A4"/>
          </p15:clr>
        </p15:guide>
        <p15:guide id="8" pos="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hiddenSlides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F0FE"/>
    <a:srgbClr val="FFECF2"/>
    <a:srgbClr val="FFF8E6"/>
    <a:srgbClr val="E4F8F7"/>
    <a:srgbClr val="FFFFFF"/>
    <a:srgbClr val="CDCED0"/>
    <a:srgbClr val="FF9900"/>
    <a:srgbClr val="33CCCC"/>
    <a:srgbClr val="9999FF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67" autoAdjust="0"/>
    <p:restoredTop sz="86321" autoAdjust="0"/>
  </p:normalViewPr>
  <p:slideViewPr>
    <p:cSldViewPr snapToGrid="0">
      <p:cViewPr varScale="1">
        <p:scale>
          <a:sx n="92" d="100"/>
          <a:sy n="92" d="100"/>
        </p:scale>
        <p:origin x="88" y="308"/>
      </p:cViewPr>
      <p:guideLst>
        <p:guide orient="horz" pos="144"/>
        <p:guide orient="horz" pos="4207"/>
        <p:guide orient="horz" pos="1200"/>
        <p:guide orient="horz" pos="1488"/>
        <p:guide pos="3840"/>
        <p:guide pos="400"/>
        <p:guide pos="6488"/>
        <p:guide pos="857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2778" y="10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defTabSz="931863" eaLnBrk="1" hangingPunct="1">
              <a:spcBef>
                <a:spcPct val="0"/>
              </a:spcBef>
              <a:buFontTx/>
              <a:buNone/>
              <a:defRPr sz="1200" b="1">
                <a:solidFill>
                  <a:schemeClr val="tx1"/>
                </a:solidFill>
                <a:effectLst/>
                <a:latin typeface="Segoe Semibold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spcBef>
                <a:spcPct val="0"/>
              </a:spcBef>
              <a:buFontTx/>
              <a:buNone/>
              <a:defRPr sz="1000" b="0">
                <a:solidFill>
                  <a:schemeClr val="tx1"/>
                </a:solidFill>
                <a:effectLst/>
                <a:latin typeface="Segoe" pitchFamily="34" charset="0"/>
                <a:ea typeface="+mn-ea"/>
              </a:defRPr>
            </a:lvl1pPr>
          </a:lstStyle>
          <a:p>
            <a:pPr>
              <a:defRPr/>
            </a:pPr>
            <a:fld id="{3C00779A-D72E-461A-88A9-265974502C49}" type="datetime8">
              <a:rPr lang="zh-CN" altLang="en-US"/>
              <a:pPr>
                <a:defRPr/>
              </a:pPr>
              <a:t>2022年3月10日11时19分</a:t>
            </a:fld>
            <a:endParaRPr lang="en-US" altLang="zh-CN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6323013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defTabSz="931863" eaLnBrk="0" hangingPunct="0">
              <a:spcBef>
                <a:spcPct val="0"/>
              </a:spcBef>
              <a:buFontTx/>
              <a:buNone/>
              <a:defRPr sz="800" b="0">
                <a:solidFill>
                  <a:schemeClr val="tx1"/>
                </a:solidFill>
                <a:effectLst/>
                <a:latin typeface="Segoe" pitchFamily="34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US" altLang="zh-CN"/>
              <a:t>© 2004 Microsoft Corporation. All rights reserved.</a:t>
            </a:r>
          </a:p>
          <a:p>
            <a:pPr>
              <a:defRPr/>
            </a:pPr>
            <a:r>
              <a:rPr lang="en-US" altLang="zh-CN"/>
              <a:t>This presentation is for informational purposes only. Microsoft makes no warranties, express or implied, in this summary.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384925" y="8831263"/>
            <a:ext cx="625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spcBef>
                <a:spcPct val="0"/>
              </a:spcBef>
              <a:buFontTx/>
              <a:buNone/>
              <a:defRPr sz="1200" b="1">
                <a:solidFill>
                  <a:schemeClr val="tx1"/>
                </a:solidFill>
                <a:effectLst/>
                <a:latin typeface="Segoe Semibold" pitchFamily="34" charset="0"/>
                <a:ea typeface="+mn-ea"/>
              </a:defRPr>
            </a:lvl1pPr>
          </a:lstStyle>
          <a:p>
            <a:pPr>
              <a:defRPr/>
            </a:pPr>
            <a:fld id="{FBD3F461-0B59-4E3D-866C-B397F9612D7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9513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defTabSz="931863" eaLnBrk="1" hangingPunct="1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fld id="{4E011D73-ACB8-45F2-B931-6EF2843380DC}" type="datetime8">
              <a:rPr lang="zh-CN" altLang="en-US"/>
              <a:pPr>
                <a:defRPr/>
              </a:pPr>
              <a:t>2022年3月10日10时56分</a:t>
            </a:fld>
            <a:endParaRPr lang="en-US" altLang="zh-CN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37625"/>
            <a:ext cx="5792788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defTabSz="931863" eaLnBrk="0" hangingPunct="0">
              <a:spcBef>
                <a:spcPct val="0"/>
              </a:spcBef>
              <a:buFontTx/>
              <a:buNone/>
              <a:defRPr sz="800" b="0">
                <a:solidFill>
                  <a:schemeClr val="tx1"/>
                </a:solidFill>
                <a:effectLst/>
                <a:latin typeface="Segoe" pitchFamily="34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US" altLang="zh-CN"/>
              <a:t>© 2004 Microsoft Corporation. All rights reserved.</a:t>
            </a:r>
          </a:p>
          <a:p>
            <a:pPr>
              <a:defRPr/>
            </a:pPr>
            <a:r>
              <a:rPr lang="en-US" altLang="zh-CN"/>
              <a:t>This presentation is for informational purposes only. Microsoft makes no warranties, express or implied, in this summary.</a:t>
            </a: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07063" y="8829675"/>
            <a:ext cx="13017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fld id="{C6EA7359-27D0-4EF3-99E7-169A47A0461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9737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know-pic.cdn.bcebos.com/eac4b74543a9822672d72c599a82b9014a90ebbe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0D5D2C-B423-421A-8DD6-583404CEB802}" type="slidenum">
              <a:rPr lang="zh-CN" altLang="en-US" smtClean="0"/>
              <a:pPr>
                <a:defRPr/>
              </a:pPr>
              <a:t>1</a:t>
            </a:fld>
            <a:endParaRPr lang="en-US" altLang="zh-CN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414838"/>
            <a:ext cx="5610225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b="0" i="0" dirty="0">
                <a:solidFill>
                  <a:srgbClr val="888888"/>
                </a:solidFill>
                <a:effectLst/>
                <a:latin typeface="PingFang SC"/>
              </a:rPr>
              <a:t>主见，形容自己对事物的确定的意见或见解。有自己的独立思考能力。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有主见实际上是一种有独立思考能力的表现，所指的是那些能够完成独立思考并且形成一个指导行动的意见，也许他的决定不一定是对的，但是他能够坚信自己的分析结果，并且有理有据的能够表达出来，这就是一种主见。其主要特征是独立和自信，脱离了独立和自信的支持，所谓的主见也是无法成立的，一个有主见的人，必定是一个自信且独立的人。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--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来自百度知道。</a:t>
            </a:r>
          </a:p>
          <a:p>
            <a:br>
              <a:rPr lang="zh-CN" altLang="en-US" b="0" i="0" u="none" strike="noStrike" dirty="0">
                <a:solidFill>
                  <a:srgbClr val="3F88BF"/>
                </a:solidFill>
                <a:effectLst/>
                <a:latin typeface="PingFang SC"/>
                <a:hlinkClick r:id="rId3" tooltip="点击查看大图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3821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EA7359-27D0-4EF3-99E7-169A47A04610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6236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7E330-62EC-4E95-BEAF-1A391E4E93AD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8298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6084" y="2228110"/>
            <a:ext cx="10363200" cy="757130"/>
          </a:xfrm>
        </p:spPr>
        <p:txBody>
          <a:bodyPr anchor="ctr"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879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55134" y="4670948"/>
            <a:ext cx="10481733" cy="535531"/>
          </a:xfrm>
        </p:spPr>
        <p:txBody>
          <a:bodyPr anchor="ctr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193194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95687" y="1420813"/>
            <a:ext cx="5096780" cy="2214562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03579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19759" y="228600"/>
            <a:ext cx="2179058" cy="340677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29512" y="228600"/>
            <a:ext cx="2769989" cy="340677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03885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3155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08000" y="1420813"/>
            <a:ext cx="11184467" cy="535531"/>
          </a:xfrm>
        </p:spPr>
        <p:txBody>
          <a:bodyPr/>
          <a:lstStyle/>
          <a:p>
            <a:pPr lvl="0"/>
            <a:r>
              <a:rPr lang="en-US" altLang="zh-CN" noProof="0"/>
              <a:t>Click icon to add table</a:t>
            </a:r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75912523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23531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6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69476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-203200" y="8153400"/>
            <a:ext cx="0" cy="15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0" y="8153400"/>
            <a:ext cx="0" cy="15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51255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967271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80897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51958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0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0633" y="5794747"/>
            <a:ext cx="12170733" cy="1041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0634" y="8935"/>
            <a:ext cx="121206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8B65606-9294-4096-9F2B-5E4F3A9DF94B}"/>
              </a:ext>
            </a:extLst>
          </p:cNvPr>
          <p:cNvSpPr/>
          <p:nvPr userDrawn="1"/>
        </p:nvSpPr>
        <p:spPr>
          <a:xfrm>
            <a:off x="10634" y="8934"/>
            <a:ext cx="12181366" cy="581679"/>
          </a:xfrm>
          <a:prstGeom prst="rect">
            <a:avLst/>
          </a:prstGeom>
          <a:solidFill>
            <a:srgbClr val="454545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1EE0E3-0B0E-40E7-8011-CDFBAE605D7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7849" y="25083"/>
            <a:ext cx="1283530" cy="5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669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1893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621742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319154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-50800" y="7896226"/>
            <a:ext cx="50800" cy="4095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-203200" y="7896226"/>
            <a:ext cx="0" cy="4095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30996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09600" y="1901826"/>
            <a:ext cx="10464800" cy="1470025"/>
          </a:xfrm>
        </p:spPr>
        <p:txBody>
          <a:bodyPr/>
          <a:lstStyle>
            <a:lvl1pPr algn="ctr">
              <a:defRPr sz="4400">
                <a:latin typeface="黑体" pitchFamily="2" charset="-122"/>
                <a:ea typeface="黑体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09600" y="3429000"/>
            <a:ext cx="10363200" cy="609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 b="1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2" charset="-122"/>
                <a:ea typeface="黑体" pitchFamily="2" charset="-122"/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3136534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4186B6-3E22-4EBA-80B4-06648348608C}" type="datetimeFigureOut">
              <a:rPr lang="zh-CN" altLang="en-US"/>
              <a:pPr>
                <a:defRPr/>
              </a:pPr>
              <a:t>2022/3/10</a:t>
            </a:fld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A3E9A-B00D-4B77-8889-93B734B2D1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28432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51B4D2-CBA4-4EAD-9C65-ACC87865ACF2}" type="datetimeFigureOut">
              <a:rPr lang="zh-CN" altLang="en-US"/>
              <a:pPr>
                <a:defRPr/>
              </a:pPr>
              <a:t>2022/3/10</a:t>
            </a:fld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92DEE-C929-43A9-AC2A-4FA3939E65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979039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838200"/>
            <a:ext cx="5740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8400" y="838200"/>
            <a:ext cx="5740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6B5C4-37B6-4772-99E8-C65A010CAF78}" type="datetimeFigureOut">
              <a:rPr lang="zh-CN" altLang="en-US"/>
              <a:pPr>
                <a:defRPr/>
              </a:pPr>
              <a:t>2022/3/10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4E3D85-A4E3-4FB6-ACB6-FA67B355769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226881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99E695-8E93-4AC6-ACEA-7797B429269A}" type="datetimeFigureOut">
              <a:rPr lang="zh-CN" altLang="en-US"/>
              <a:pPr>
                <a:defRPr/>
              </a:pPr>
              <a:t>2022/3/10</a:t>
            </a:fld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6D9FB-87C9-4F98-8008-402E94313D0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265408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646331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37568"/>
            <a:ext cx="10363200" cy="36933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3521179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561"/>
            <a:ext cx="10207256" cy="480060"/>
          </a:xfrm>
        </p:spPr>
        <p:txBody>
          <a:bodyPr/>
          <a:lstStyle>
            <a:lvl1pPr>
              <a:defRPr sz="2800" b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9836" y="509564"/>
            <a:ext cx="12170734" cy="633700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79938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23D54E-063A-4B28-9F4F-054AB6A0306E}" type="datetimeFigureOut">
              <a:rPr lang="zh-CN" altLang="en-US"/>
              <a:pPr>
                <a:defRPr/>
              </a:pPr>
              <a:t>2022/3/10</a:t>
            </a:fld>
            <a:endParaRPr lang="en-US" altLang="zh-C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5AD266-C115-4DE1-BFD1-9260162E5D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188734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3BF22-9C7D-41BB-A141-0A32E77CD978}" type="datetimeFigureOut">
              <a:rPr lang="zh-CN" altLang="en-US"/>
              <a:pPr>
                <a:defRPr/>
              </a:pPr>
              <a:t>2022/3/10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561247-71D3-45CD-8817-FAC28AF1562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138130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7911B-597B-4407-A3D4-286AB2D9E4CA}" type="datetimeFigureOut">
              <a:rPr lang="zh-CN" altLang="en-US"/>
              <a:pPr>
                <a:defRPr/>
              </a:pPr>
              <a:t>2022/3/10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1C5B3D-9045-4B9B-988C-F8EA359CE15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060581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48A73-ABB0-4F66-B67A-7A0930BC04C7}" type="datetimeFigureOut">
              <a:rPr lang="zh-CN" altLang="en-US"/>
              <a:pPr>
                <a:defRPr/>
              </a:pPr>
              <a:t>2022/3/10</a:t>
            </a:fld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49FEF-BA24-4A1E-9B08-1260EDF8D56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404447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067800" y="228600"/>
            <a:ext cx="2921000" cy="5791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8559800" cy="5791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257E3-CF89-4FD9-9464-ABAC5CC30D6C}" type="datetimeFigureOut">
              <a:rPr lang="zh-CN" altLang="en-US"/>
              <a:pPr>
                <a:defRPr/>
              </a:pPr>
              <a:t>2022/3/10</a:t>
            </a:fld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AE1C82-C75A-4EAF-89B3-5F96744ABFC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57968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420813"/>
            <a:ext cx="5490633" cy="195745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834" y="1420813"/>
            <a:ext cx="5490633" cy="195745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8564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5713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0143"/>
            <a:ext cx="5386917" cy="4247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17173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750143"/>
            <a:ext cx="5389033" cy="4247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17173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6586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8211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939299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065768"/>
            <a:ext cx="4011084" cy="36933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223445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28623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465519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998006"/>
            <a:ext cx="7315200" cy="36933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53553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28623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62431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0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1" y="228600"/>
            <a:ext cx="11190817" cy="75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/>
              <a:t>Click to edit Title Slide</a:t>
            </a:r>
          </a:p>
        </p:txBody>
      </p:sp>
      <p:sp>
        <p:nvSpPr>
          <p:cNvPr id="1878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420813"/>
            <a:ext cx="11184467" cy="221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5658" r:id="rId1"/>
    <p:sldLayoutId id="2147485618" r:id="rId2"/>
    <p:sldLayoutId id="2147485619" r:id="rId3"/>
    <p:sldLayoutId id="2147485620" r:id="rId4"/>
    <p:sldLayoutId id="2147485621" r:id="rId5"/>
    <p:sldLayoutId id="2147485622" r:id="rId6"/>
    <p:sldLayoutId id="2147485623" r:id="rId7"/>
    <p:sldLayoutId id="2147485624" r:id="rId8"/>
    <p:sldLayoutId id="2147485625" r:id="rId9"/>
    <p:sldLayoutId id="2147485626" r:id="rId10"/>
    <p:sldLayoutId id="2147485627" r:id="rId11"/>
    <p:sldLayoutId id="2147485628" r:id="rId12"/>
    <p:sldLayoutId id="2147485629" r:id="rId13"/>
  </p:sldLayoutIdLst>
  <p:transition>
    <p:fade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charset="0"/>
          <a:ea typeface="宋体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charset="0"/>
          <a:ea typeface="宋体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charset="0"/>
          <a:ea typeface="宋体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charset="0"/>
          <a:ea typeface="宋体" pitchFamily="2" charset="-122"/>
        </a:defRPr>
      </a:lvl9pPr>
    </p:titleStyle>
    <p:bodyStyle>
      <a:lvl1pPr marL="571500" indent="-5715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6"/>
        </a:buBlip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1028700" indent="-455613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6"/>
        </a:buBlip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428750" indent="-398463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6"/>
        </a:buBlip>
        <a:defRPr sz="2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828800" indent="-398463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6"/>
        </a:buBlip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227263" indent="-39687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6"/>
        </a:buBlip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684463" indent="-39687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6"/>
        </a:buBlip>
        <a:defRPr sz="20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</a:defRPr>
      </a:lvl6pPr>
      <a:lvl7pPr marL="3141663" indent="-39687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6"/>
        </a:buBlip>
        <a:defRPr sz="20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</a:defRPr>
      </a:lvl7pPr>
      <a:lvl8pPr marL="3598863" indent="-39687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6"/>
        </a:buBlip>
        <a:defRPr sz="20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</a:defRPr>
      </a:lvl8pPr>
      <a:lvl9pPr marL="4056063" indent="-39687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6"/>
        </a:buBlip>
        <a:defRPr sz="20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203200" y="7896226"/>
            <a:ext cx="203200" cy="7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-203200" y="8153400"/>
            <a:ext cx="2032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0" r:id="rId1"/>
    <p:sldLayoutId id="2147485631" r:id="rId2"/>
    <p:sldLayoutId id="2147485632" r:id="rId3"/>
    <p:sldLayoutId id="2147485633" r:id="rId4"/>
    <p:sldLayoutId id="2147485634" r:id="rId5"/>
    <p:sldLayoutId id="2147485635" r:id="rId6"/>
    <p:sldLayoutId id="2147485636" r:id="rId7"/>
    <p:sldLayoutId id="2147485637" r:id="rId8"/>
    <p:sldLayoutId id="2147485638" r:id="rId9"/>
    <p:sldLayoutId id="2147485639" r:id="rId10"/>
    <p:sldLayoutId id="214748564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28601"/>
            <a:ext cx="84328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53201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56C1D9A2-EBD0-4552-9A74-D9CC900E19EE}" type="datetimeFigureOut">
              <a:rPr lang="zh-CN" altLang="en-US"/>
              <a:pPr>
                <a:defRPr/>
              </a:pPr>
              <a:t>2022/3/10</a:t>
            </a:fld>
            <a:endParaRPr lang="en-US" altLang="zh-CN"/>
          </a:p>
        </p:txBody>
      </p:sp>
      <p:sp>
        <p:nvSpPr>
          <p:cNvPr id="9318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53201"/>
            <a:ext cx="3860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8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53201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sz="1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64A46AF-30A0-4F40-BBE7-EF4AB50E78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38200"/>
            <a:ext cx="11684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pic>
        <p:nvPicPr>
          <p:cNvPr id="4103" name="Picture 7" descr="log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5715000"/>
            <a:ext cx="1828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5662" r:id="rId1"/>
    <p:sldLayoutId id="2147485649" r:id="rId2"/>
    <p:sldLayoutId id="2147485650" r:id="rId3"/>
    <p:sldLayoutId id="2147485651" r:id="rId4"/>
    <p:sldLayoutId id="2147485652" r:id="rId5"/>
    <p:sldLayoutId id="2147485663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>
    <p:fad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15000"/>
        <a:buFont typeface="Wingdings" pitchFamily="2" charset="2"/>
        <a:buChar char="§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rgbClr val="0000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2197100"/>
            <a:ext cx="11623675" cy="769938"/>
          </a:xfr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课程课题选择与学习线路图</a:t>
            </a:r>
            <a:endParaRPr lang="en-US" altLang="zh-CN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1410" y="3724861"/>
            <a:ext cx="330250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课程教师：盘承军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None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电子邮件：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Panchj@msn.com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8A7C3-BBE2-4C67-ABCA-61E44289E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4.1. </a:t>
            </a:r>
            <a:r>
              <a:rPr lang="zh-CN" altLang="en-US" dirty="0"/>
              <a:t>创建良好的学习与训练工作区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299C52-4F7F-4D3D-847B-432A74AB9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1" y="573628"/>
            <a:ext cx="1856972" cy="62190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500865-843E-421E-B9A6-8EC9A84934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54"/>
          <a:stretch/>
        </p:blipFill>
        <p:spPr>
          <a:xfrm>
            <a:off x="1920586" y="573628"/>
            <a:ext cx="10142679" cy="621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2820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A22507-203E-471A-89AD-23288ECC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4.2. </a:t>
            </a:r>
            <a:r>
              <a:rPr lang="zh-CN" altLang="en-US" dirty="0"/>
              <a:t>文档区内容说明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EBAFEB-EDF3-45F7-8A8F-51D2CA755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35" y="819278"/>
            <a:ext cx="11288959" cy="363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078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5C6505-F406-4EAC-B11B-8E30EEF14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4.3. </a:t>
            </a:r>
            <a:r>
              <a:rPr lang="zh-CN" altLang="en-US" dirty="0"/>
              <a:t>代码区内容说明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1E3C70-7BCD-4AE5-AB05-D94D1B97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44" y="709938"/>
            <a:ext cx="10956194" cy="564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8528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E71FF4-FDF8-49CA-A86C-3B03CDC58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 </a:t>
            </a:r>
            <a:r>
              <a:rPr lang="zh-CN" altLang="en-US" dirty="0"/>
              <a:t>学习线路图建议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F32BC2-05A0-4A98-87A0-3236E6C12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255897" y="-2959667"/>
            <a:ext cx="3373511" cy="1129799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4E1C4D5-A957-4517-9687-6EB10E89348F}"/>
              </a:ext>
            </a:extLst>
          </p:cNvPr>
          <p:cNvCxnSpPr>
            <a:cxnSpLocks/>
          </p:cNvCxnSpPr>
          <p:nvPr/>
        </p:nvCxnSpPr>
        <p:spPr>
          <a:xfrm>
            <a:off x="335091" y="4645834"/>
            <a:ext cx="9872165" cy="0"/>
          </a:xfrm>
          <a:prstGeom prst="straightConnector1">
            <a:avLst/>
          </a:prstGeom>
          <a:ln w="57150"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17444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9BD2F-7DD2-4A8D-8A79-43385F3BD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将参考存储库复制到个人学习项目中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174C4D-8D64-4316-8BE8-B343A560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09" y="722641"/>
            <a:ext cx="11635409" cy="550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363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22FB0B-E9CF-411D-BF5B-59C7999C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我的工作台</a:t>
            </a:r>
          </a:p>
        </p:txBody>
      </p:sp>
      <p:pic>
        <p:nvPicPr>
          <p:cNvPr id="4" name="图片 3" descr="桌子上的电脑&#10;&#10;描述已自动生成">
            <a:extLst>
              <a:ext uri="{FF2B5EF4-FFF2-40B4-BE49-F238E27FC236}">
                <a16:creationId xmlns:a16="http://schemas.microsoft.com/office/drawing/2014/main" id="{86FD61E3-F307-4DAE-A58A-DA46ECC302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7" t="24649" r="11369" b="34557"/>
          <a:stretch/>
        </p:blipFill>
        <p:spPr>
          <a:xfrm>
            <a:off x="554182" y="858748"/>
            <a:ext cx="10972799" cy="486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891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19433" y="2531237"/>
            <a:ext cx="74558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buFont typeface="Wingdings" pitchFamily="2" charset="2"/>
              <a:buNone/>
              <a:defRPr/>
            </a:pPr>
            <a:r>
              <a:rPr lang="zh-CN" altLang="en-US" sz="4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本次学习结束，谢谢您的参与！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441F89-B40E-47A4-BE5D-F2DFD55C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内容提要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9ACB090-8F92-4C34-9117-A49706352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008548"/>
              </p:ext>
            </p:extLst>
          </p:nvPr>
        </p:nvGraphicFramePr>
        <p:xfrm>
          <a:off x="1655082" y="671442"/>
          <a:ext cx="10478698" cy="3760295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926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1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1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名称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1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8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选择课题的要求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1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8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0" i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课题陈述文档说明</a:t>
                      </a:r>
                      <a:endParaRPr lang="zh-CN" altLang="en-US" sz="18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1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8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功能驱动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1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8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学习规划设计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1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8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将参考存储库复制到个人学习项目中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71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8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12022"/>
                  </a:ext>
                </a:extLst>
              </a:tr>
            </a:tbl>
          </a:graphicData>
        </a:graphic>
      </p:graphicFrame>
      <p:pic>
        <p:nvPicPr>
          <p:cNvPr id="6" name="Picture 4" descr="lecture-final canadate">
            <a:extLst>
              <a:ext uri="{FF2B5EF4-FFF2-40B4-BE49-F238E27FC236}">
                <a16:creationId xmlns:a16="http://schemas.microsoft.com/office/drawing/2014/main" id="{AB81E3E7-0F68-40E0-AA39-D4A8274E0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" y="642135"/>
            <a:ext cx="1596614" cy="6184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441376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EEE10-A0A4-4315-8732-0DB1FBC88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选择课题的要求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D4EEA0-5E3D-453F-A928-35B476F056A2}"/>
              </a:ext>
            </a:extLst>
          </p:cNvPr>
          <p:cNvSpPr txBox="1"/>
          <p:nvPr/>
        </p:nvSpPr>
        <p:spPr>
          <a:xfrm>
            <a:off x="436880" y="1156429"/>
            <a:ext cx="10927080" cy="3228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同学自主选题的课题名称，在满足国家、地方法律法规，以及学校相关规定的前提下，可以自行命名； 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自选课题必须有明确的适用对象或者客户（这个软件是做给什么人用的，这个软件是谁让我做的）；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自选课题的数据内容和数据处理必须满足最低要求：必须有使用者（用户）模型，除此外至少有</a:t>
            </a:r>
            <a:r>
              <a:rPr lang="en-US" altLang="zh-CN" dirty="0">
                <a:latin typeface="+mj-ea"/>
                <a:ea typeface="+mj-ea"/>
              </a:rPr>
              <a:t>10</a:t>
            </a:r>
            <a:r>
              <a:rPr lang="zh-CN" altLang="en-US" dirty="0">
                <a:latin typeface="+mj-ea"/>
                <a:ea typeface="+mj-ea"/>
              </a:rPr>
              <a:t>个数据模型（其中至少有三个之间存在关联关系）；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自选课题应用至少需要呈现为页面、手机 </a:t>
            </a:r>
            <a:r>
              <a:rPr lang="en-US" altLang="zh-CN" dirty="0">
                <a:latin typeface="+mj-ea"/>
                <a:ea typeface="+mj-ea"/>
              </a:rPr>
              <a:t>App</a:t>
            </a:r>
            <a:r>
              <a:rPr lang="zh-CN" altLang="en-US" dirty="0">
                <a:latin typeface="+mj-ea"/>
                <a:ea typeface="+mj-ea"/>
              </a:rPr>
              <a:t>、微信小程序的一种，多者不限；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如果课题的内容是模拟或者参考第三方的软件，需要检查相关的法律规约，并标明所参考的；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自选课题原则上限于类型范围的其中一条，如果存在多个类型，必须明确 主类型 归属于那个。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1840058-054B-4C9E-A5AD-1ACF3EF8AC7E}"/>
              </a:ext>
            </a:extLst>
          </p:cNvPr>
          <p:cNvSpPr txBox="1"/>
          <p:nvPr/>
        </p:nvSpPr>
        <p:spPr>
          <a:xfrm>
            <a:off x="5232400" y="5050135"/>
            <a:ext cx="6614160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b="1" dirty="0">
                <a:solidFill>
                  <a:srgbClr val="00B050"/>
                </a:solidFill>
                <a:latin typeface="+mj-ea"/>
                <a:ea typeface="+mj-ea"/>
              </a:rPr>
              <a:t>内容阅读类型、时间线类型、在线交易类型、信息查询、社交、社区、信息聚集、效率工具、大众娱乐、联机会议、设备控制、定制应用。</a:t>
            </a:r>
          </a:p>
        </p:txBody>
      </p:sp>
    </p:spTree>
    <p:extLst>
      <p:ext uri="{BB962C8B-B14F-4D97-AF65-F5344CB8AC3E}">
        <p14:creationId xmlns:p14="http://schemas.microsoft.com/office/powerpoint/2010/main" val="73733766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0FC52-229D-4A5F-8687-106802A2E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说明文档的主要构成和作用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4D7B1DF-6424-4634-A7B3-B9C61B8C0AD0}"/>
              </a:ext>
            </a:extLst>
          </p:cNvPr>
          <p:cNvSpPr/>
          <p:nvPr/>
        </p:nvSpPr>
        <p:spPr>
          <a:xfrm>
            <a:off x="1981200" y="2077720"/>
            <a:ext cx="4521200" cy="308356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sz="3200" dirty="0">
                <a:latin typeface="+mj-ea"/>
                <a:ea typeface="+mj-ea"/>
              </a:rPr>
              <a:t>业务内容说明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18B8C38-1313-4F64-A349-ABB84512BAE7}"/>
              </a:ext>
            </a:extLst>
          </p:cNvPr>
          <p:cNvSpPr/>
          <p:nvPr/>
        </p:nvSpPr>
        <p:spPr>
          <a:xfrm>
            <a:off x="529590" y="1397000"/>
            <a:ext cx="2382520" cy="136144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dirty="0">
                <a:latin typeface="+mj-ea"/>
                <a:ea typeface="+mj-ea"/>
              </a:rPr>
              <a:t>文档规约说明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6076F56-1B25-480B-B7DC-349D9F9A10C7}"/>
              </a:ext>
            </a:extLst>
          </p:cNvPr>
          <p:cNvSpPr/>
          <p:nvPr/>
        </p:nvSpPr>
        <p:spPr>
          <a:xfrm>
            <a:off x="4429760" y="5008880"/>
            <a:ext cx="2382520" cy="136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dirty="0">
                <a:latin typeface="+mj-ea"/>
                <a:ea typeface="+mj-ea"/>
              </a:rPr>
              <a:t>应用技术说明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004B3A9-FD04-4133-A270-7F2081937DE5}"/>
              </a:ext>
            </a:extLst>
          </p:cNvPr>
          <p:cNvSpPr/>
          <p:nvPr/>
        </p:nvSpPr>
        <p:spPr>
          <a:xfrm>
            <a:off x="8851900" y="716280"/>
            <a:ext cx="2382520" cy="13614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zh-CN" dirty="0">
                <a:latin typeface="+mj-ea"/>
                <a:ea typeface="+mj-ea"/>
              </a:rPr>
              <a:t>UI </a:t>
            </a:r>
            <a:r>
              <a:rPr lang="zh-CN" altLang="en-US" dirty="0">
                <a:latin typeface="+mj-ea"/>
                <a:ea typeface="+mj-ea"/>
              </a:rPr>
              <a:t>规约说明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3B9AF74-CF4D-4466-9CA8-5DEB011A70EC}"/>
              </a:ext>
            </a:extLst>
          </p:cNvPr>
          <p:cNvSpPr/>
          <p:nvPr/>
        </p:nvSpPr>
        <p:spPr>
          <a:xfrm>
            <a:off x="4053840" y="772160"/>
            <a:ext cx="2382520" cy="13614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dirty="0">
                <a:latin typeface="+mj-ea"/>
                <a:ea typeface="+mj-ea"/>
              </a:rPr>
              <a:t>数据结构说明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990A22B-944C-498D-A082-004BAEF44FAC}"/>
              </a:ext>
            </a:extLst>
          </p:cNvPr>
          <p:cNvSpPr/>
          <p:nvPr/>
        </p:nvSpPr>
        <p:spPr>
          <a:xfrm>
            <a:off x="6452870" y="744220"/>
            <a:ext cx="2382520" cy="13614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dirty="0">
                <a:latin typeface="+mj-ea"/>
                <a:ea typeface="+mj-ea"/>
              </a:rPr>
              <a:t>数据处理说明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6CC16E7-8426-4811-A303-B4E5673551D8}"/>
              </a:ext>
            </a:extLst>
          </p:cNvPr>
          <p:cNvSpPr/>
          <p:nvPr/>
        </p:nvSpPr>
        <p:spPr>
          <a:xfrm>
            <a:off x="6812280" y="5008880"/>
            <a:ext cx="2382520" cy="136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dirty="0">
                <a:latin typeface="+mj-ea"/>
                <a:ea typeface="+mj-ea"/>
              </a:rPr>
              <a:t>软件架构说明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3791674-094B-4321-9BD6-09AECC747B99}"/>
              </a:ext>
            </a:extLst>
          </p:cNvPr>
          <p:cNvSpPr/>
          <p:nvPr/>
        </p:nvSpPr>
        <p:spPr>
          <a:xfrm>
            <a:off x="9194800" y="5008880"/>
            <a:ext cx="2382520" cy="136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dirty="0">
                <a:latin typeface="+mj-ea"/>
                <a:ea typeface="+mj-ea"/>
              </a:rPr>
              <a:t>软件代码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765075F-FAE1-4024-B870-B91507F1BECB}"/>
              </a:ext>
            </a:extLst>
          </p:cNvPr>
          <p:cNvSpPr/>
          <p:nvPr/>
        </p:nvSpPr>
        <p:spPr>
          <a:xfrm>
            <a:off x="6576234" y="3105436"/>
            <a:ext cx="3704855" cy="35969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+mj-ea"/>
                <a:ea typeface="+mj-ea"/>
              </a:rPr>
              <a:t>学习计划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A391F30-7A64-48D9-8AA7-0A3F872910F4}"/>
              </a:ext>
            </a:extLst>
          </p:cNvPr>
          <p:cNvSpPr/>
          <p:nvPr/>
        </p:nvSpPr>
        <p:spPr>
          <a:xfrm>
            <a:off x="6576234" y="3621470"/>
            <a:ext cx="3704855" cy="35969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+mj-ea"/>
                <a:ea typeface="+mj-ea"/>
              </a:rPr>
              <a:t>开发计划</a:t>
            </a:r>
          </a:p>
        </p:txBody>
      </p:sp>
      <p:pic>
        <p:nvPicPr>
          <p:cNvPr id="15" name="图形 14" descr="数据库 纯色填充">
            <a:extLst>
              <a:ext uri="{FF2B5EF4-FFF2-40B4-BE49-F238E27FC236}">
                <a16:creationId xmlns:a16="http://schemas.microsoft.com/office/drawing/2014/main" id="{819B7534-DC05-41FD-98A1-FBD47E4FF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992" y="2510725"/>
            <a:ext cx="1904869" cy="190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8480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8D40F-327E-4492-B797-83DA6448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 </a:t>
            </a:r>
            <a:r>
              <a:rPr lang="zh-CN" altLang="en-US" dirty="0"/>
              <a:t>定义业务需求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EC84E2-6264-4F58-BFC1-CC57001D5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148" y="855395"/>
            <a:ext cx="6971532" cy="56018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1C6D970-3FE8-41D3-BAEB-03E43487F9A9}"/>
              </a:ext>
            </a:extLst>
          </p:cNvPr>
          <p:cNvSpPr txBox="1"/>
          <p:nvPr/>
        </p:nvSpPr>
        <p:spPr>
          <a:xfrm>
            <a:off x="706120" y="926515"/>
            <a:ext cx="2413000" cy="2807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000" dirty="0">
                <a:latin typeface="+mj-ea"/>
                <a:ea typeface="+mj-ea"/>
              </a:rPr>
              <a:t>说明用户类型以及他们在这个系统中可以做哪些事情，尽可能使用一个合理的图例把系统的业务内容说清楚。</a:t>
            </a:r>
          </a:p>
        </p:txBody>
      </p:sp>
    </p:spTree>
    <p:extLst>
      <p:ext uri="{BB962C8B-B14F-4D97-AF65-F5344CB8AC3E}">
        <p14:creationId xmlns:p14="http://schemas.microsoft.com/office/powerpoint/2010/main" val="303992128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19246-07A9-43EF-82B4-9CD6A405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2.2. </a:t>
            </a:r>
            <a:r>
              <a:rPr lang="zh-CN" altLang="en-US" dirty="0"/>
              <a:t>数据的识别和定义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BF3840-C15E-42E4-AED6-729D433B2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5" y="962025"/>
            <a:ext cx="4942997" cy="1457154"/>
          </a:xfrm>
          <a:prstGeom prst="rect">
            <a:avLst/>
          </a:prstGeom>
        </p:spPr>
      </p:pic>
      <p:pic>
        <p:nvPicPr>
          <p:cNvPr id="5" name="图片 4" descr="图形用户界面, 应用程序, Teams&#10;&#10;描述已自动生成">
            <a:extLst>
              <a:ext uri="{FF2B5EF4-FFF2-40B4-BE49-F238E27FC236}">
                <a16:creationId xmlns:a16="http://schemas.microsoft.com/office/drawing/2014/main" id="{14A0576E-6CF2-47A8-8153-11982C033C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345" y="858172"/>
            <a:ext cx="5126990" cy="36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18C9A4-C505-4505-9E4F-7CD064EAF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05" y="2690147"/>
            <a:ext cx="4940922" cy="30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6284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22AEC-24A8-4E60-A46B-EC16FFC82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2.3. </a:t>
            </a:r>
            <a:r>
              <a:rPr lang="zh-CN" altLang="en-US" dirty="0"/>
              <a:t>分解业务需求，划分子系统和模块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5B328E-9F81-4A4D-A530-230ABD4AB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440" y="787276"/>
            <a:ext cx="7518400" cy="409936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559214D-0B21-4C79-B15F-343F4EC5CFC8}"/>
              </a:ext>
            </a:extLst>
          </p:cNvPr>
          <p:cNvSpPr txBox="1"/>
          <p:nvPr/>
        </p:nvSpPr>
        <p:spPr>
          <a:xfrm>
            <a:off x="782320" y="594878"/>
            <a:ext cx="3332480" cy="5577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000" dirty="0">
                <a:latin typeface="+mj-ea"/>
                <a:ea typeface="+mj-ea"/>
              </a:rPr>
              <a:t>将之前的业务内容说明经过分析后，分解成相应的子系统、模块和对应的功能进行简要的说明，一般来说，先给出系统软件总体结构（子系统和模块）的简要说明，然后从总体上给出系统所涉及到的业务数据基本模型说明，最后针对所划分的子系统、模块进行说明，说明的内容就是对于业务数据的处理要求和处理能力的说明。</a:t>
            </a:r>
          </a:p>
        </p:txBody>
      </p:sp>
    </p:spTree>
    <p:extLst>
      <p:ext uri="{BB962C8B-B14F-4D97-AF65-F5344CB8AC3E}">
        <p14:creationId xmlns:p14="http://schemas.microsoft.com/office/powerpoint/2010/main" val="194959830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93846E-F9A1-44E3-A99D-8D32D41ED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功能驱动：课程学习中需要关注的指引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EE0334-559B-4DD9-8D79-2D1B15F8D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5" t="1646" r="1032" b="1458"/>
          <a:stretch/>
        </p:blipFill>
        <p:spPr>
          <a:xfrm>
            <a:off x="533400" y="726440"/>
            <a:ext cx="3235669" cy="41503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3498B1-DE4F-4139-835B-1663D12C729C}"/>
              </a:ext>
            </a:extLst>
          </p:cNvPr>
          <p:cNvSpPr txBox="1"/>
          <p:nvPr/>
        </p:nvSpPr>
        <p:spPr>
          <a:xfrm>
            <a:off x="4135120" y="683989"/>
            <a:ext cx="7147560" cy="5361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如何描述这个功能，业务人员看得懂，开发人员看得懂，还可以根据说明编写代码，运行原型，和你进行交互； 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 这个功能涉及到哪些数据，这些数据如何使用代码来表达（数据模型：前端用、后端用、数据库用）；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如何构建数据处理的 </a:t>
            </a:r>
            <a:r>
              <a:rPr lang="en-US" altLang="zh-CN" dirty="0">
                <a:latin typeface="+mj-ea"/>
                <a:ea typeface="+mj-ea"/>
              </a:rPr>
              <a:t>UI</a:t>
            </a:r>
            <a:r>
              <a:rPr lang="zh-CN" altLang="en-US" dirty="0">
                <a:latin typeface="+mj-ea"/>
                <a:ea typeface="+mj-ea"/>
              </a:rPr>
              <a:t>；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在 </a:t>
            </a:r>
            <a:r>
              <a:rPr lang="en-US" altLang="zh-CN" dirty="0">
                <a:latin typeface="+mj-ea"/>
                <a:ea typeface="+mj-ea"/>
              </a:rPr>
              <a:t>UI </a:t>
            </a:r>
            <a:r>
              <a:rPr lang="zh-CN" altLang="en-US" dirty="0">
                <a:latin typeface="+mj-ea"/>
                <a:ea typeface="+mj-ea"/>
              </a:rPr>
              <a:t>上表现数据的时候，需要什么样的 </a:t>
            </a:r>
            <a:r>
              <a:rPr lang="en-US" altLang="zh-CN" dirty="0">
                <a:latin typeface="+mj-ea"/>
                <a:ea typeface="+mj-ea"/>
              </a:rPr>
              <a:t>UI </a:t>
            </a:r>
            <a:r>
              <a:rPr lang="zh-CN" altLang="en-US" dirty="0">
                <a:latin typeface="+mj-ea"/>
                <a:ea typeface="+mj-ea"/>
              </a:rPr>
              <a:t>的部件或者组件；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在 </a:t>
            </a:r>
            <a:r>
              <a:rPr lang="en-US" altLang="zh-CN" dirty="0">
                <a:latin typeface="+mj-ea"/>
                <a:ea typeface="+mj-ea"/>
              </a:rPr>
              <a:t>UI </a:t>
            </a:r>
            <a:r>
              <a:rPr lang="zh-CN" altLang="en-US" dirty="0">
                <a:latin typeface="+mj-ea"/>
                <a:ea typeface="+mj-ea"/>
              </a:rPr>
              <a:t>上的部件或者组件如何加载数据，系统数据变化（不是人工操作）时，</a:t>
            </a:r>
            <a:r>
              <a:rPr lang="en-US" altLang="zh-CN" dirty="0">
                <a:latin typeface="+mj-ea"/>
                <a:ea typeface="+mj-ea"/>
              </a:rPr>
              <a:t>UI </a:t>
            </a:r>
            <a:r>
              <a:rPr lang="zh-CN" altLang="en-US" dirty="0">
                <a:latin typeface="+mj-ea"/>
                <a:ea typeface="+mj-ea"/>
              </a:rPr>
              <a:t>如何响应变化；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在 </a:t>
            </a:r>
            <a:r>
              <a:rPr lang="en-US" altLang="zh-CN" dirty="0">
                <a:latin typeface="+mj-ea"/>
                <a:ea typeface="+mj-ea"/>
              </a:rPr>
              <a:t>UI </a:t>
            </a:r>
            <a:r>
              <a:rPr lang="zh-CN" altLang="en-US" dirty="0">
                <a:latin typeface="+mj-ea"/>
                <a:ea typeface="+mj-ea"/>
              </a:rPr>
              <a:t>的进行数据处理（例如编辑）时，如何处理前端校验和后端校验；</a:t>
            </a:r>
            <a:endParaRPr lang="en-US" altLang="zh-CN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 提交数据之后，后续的系统运行操作如何跳转或者要做些什么处理，是否需要返回处理状态，以便前端进行处理。</a:t>
            </a:r>
          </a:p>
        </p:txBody>
      </p:sp>
    </p:spTree>
    <p:extLst>
      <p:ext uri="{BB962C8B-B14F-4D97-AF65-F5344CB8AC3E}">
        <p14:creationId xmlns:p14="http://schemas.microsoft.com/office/powerpoint/2010/main" val="10960484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7E3EA-11FF-48A9-92CC-6531AFC1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学习进程规划要素说明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067144E-8304-4940-84F7-24CF5E88E2DA}"/>
              </a:ext>
            </a:extLst>
          </p:cNvPr>
          <p:cNvGrpSpPr/>
          <p:nvPr/>
        </p:nvGrpSpPr>
        <p:grpSpPr>
          <a:xfrm>
            <a:off x="91720" y="1032438"/>
            <a:ext cx="12054840" cy="4815840"/>
            <a:chOff x="68580" y="1021080"/>
            <a:chExt cx="12054840" cy="4815840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C6F43B57-4EAF-4AED-A789-4BE20AFB1D16}"/>
                </a:ext>
              </a:extLst>
            </p:cNvPr>
            <p:cNvGrpSpPr/>
            <p:nvPr/>
          </p:nvGrpSpPr>
          <p:grpSpPr>
            <a:xfrm>
              <a:off x="68580" y="1021080"/>
              <a:ext cx="12054840" cy="4815840"/>
              <a:chOff x="40640" y="1122680"/>
              <a:chExt cx="12054840" cy="4815840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50530B5-4EF2-4443-A67D-DB140D9166EA}"/>
                  </a:ext>
                </a:extLst>
              </p:cNvPr>
              <p:cNvSpPr/>
              <p:nvPr/>
            </p:nvSpPr>
            <p:spPr>
              <a:xfrm>
                <a:off x="40640" y="1122680"/>
                <a:ext cx="1270586" cy="481584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bg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buNone/>
                </a:pPr>
                <a:r>
                  <a:rPr lang="zh-CN" altLang="en-US" sz="1100" dirty="0">
                    <a:solidFill>
                      <a:srgbClr val="002060"/>
                    </a:solidFill>
                    <a:latin typeface="+mj-ea"/>
                    <a:ea typeface="+mj-ea"/>
                  </a:rPr>
                  <a:t>业务知识准备</a:t>
                </a: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4A4DC7D-3430-4476-A460-1B321CE6DE9A}"/>
                  </a:ext>
                </a:extLst>
              </p:cNvPr>
              <p:cNvSpPr/>
              <p:nvPr/>
            </p:nvSpPr>
            <p:spPr>
              <a:xfrm>
                <a:off x="1346786" y="1122680"/>
                <a:ext cx="3591584" cy="481584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bg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buNone/>
                </a:pPr>
                <a:r>
                  <a:rPr lang="zh-CN" altLang="en-US" sz="1100" dirty="0">
                    <a:solidFill>
                      <a:srgbClr val="002060"/>
                    </a:solidFill>
                    <a:latin typeface="+mj-ea"/>
                    <a:ea typeface="+mj-ea"/>
                  </a:rPr>
                  <a:t>前端应用开发技术准备</a:t>
                </a: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D324FEB-931E-4B2E-9DB0-C7E063941AFB}"/>
                  </a:ext>
                </a:extLst>
              </p:cNvPr>
              <p:cNvSpPr/>
              <p:nvPr/>
            </p:nvSpPr>
            <p:spPr>
              <a:xfrm>
                <a:off x="4968051" y="1122680"/>
                <a:ext cx="3591584" cy="481584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bg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buNone/>
                </a:pPr>
                <a:r>
                  <a:rPr lang="zh-CN" altLang="en-US" sz="1100" dirty="0">
                    <a:solidFill>
                      <a:srgbClr val="002060"/>
                    </a:solidFill>
                    <a:latin typeface="+mj-ea"/>
                    <a:ea typeface="+mj-ea"/>
                  </a:rPr>
                  <a:t>后端应用开发技术准备</a:t>
                </a: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76CFAE-61CC-4A48-A085-60E77C0FD1F7}"/>
                  </a:ext>
                </a:extLst>
              </p:cNvPr>
              <p:cNvSpPr/>
              <p:nvPr/>
            </p:nvSpPr>
            <p:spPr>
              <a:xfrm>
                <a:off x="8590903" y="1122680"/>
                <a:ext cx="2192563" cy="481584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bg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buNone/>
                </a:pPr>
                <a:r>
                  <a:rPr lang="zh-CN" altLang="en-US" sz="1100" dirty="0">
                    <a:solidFill>
                      <a:srgbClr val="002060"/>
                    </a:solidFill>
                    <a:latin typeface="+mj-ea"/>
                    <a:ea typeface="+mj-ea"/>
                  </a:rPr>
                  <a:t>课题软件集中开发实训</a:t>
                </a: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A0E7CC9-97FC-42D2-8745-37A0154CEC74}"/>
                  </a:ext>
                </a:extLst>
              </p:cNvPr>
              <p:cNvSpPr/>
              <p:nvPr/>
            </p:nvSpPr>
            <p:spPr>
              <a:xfrm>
                <a:off x="10824894" y="1122680"/>
                <a:ext cx="1270586" cy="481584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bg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buNone/>
                </a:pPr>
                <a:r>
                  <a:rPr lang="zh-CN" altLang="en-US" sz="1100" dirty="0">
                    <a:solidFill>
                      <a:srgbClr val="002060"/>
                    </a:solidFill>
                    <a:latin typeface="+mj-ea"/>
                    <a:ea typeface="+mj-ea"/>
                  </a:rPr>
                  <a:t>课题软件验收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28A5D5A-A4AE-49C6-9449-3B8BB5508ADE}"/>
                  </a:ext>
                </a:extLst>
              </p:cNvPr>
              <p:cNvSpPr/>
              <p:nvPr/>
            </p:nvSpPr>
            <p:spPr>
              <a:xfrm>
                <a:off x="58524" y="1621658"/>
                <a:ext cx="1246834" cy="31382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r>
                  <a:rPr lang="zh-CN" altLang="en-US" sz="900" dirty="0">
                    <a:latin typeface="+mj-ea"/>
                    <a:ea typeface="+mj-ea"/>
                  </a:rPr>
                  <a:t>业务知识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03BC96A-7EF8-4D3A-B71B-F285092457F5}"/>
                  </a:ext>
                </a:extLst>
              </p:cNvPr>
              <p:cNvSpPr/>
              <p:nvPr/>
            </p:nvSpPr>
            <p:spPr>
              <a:xfrm>
                <a:off x="2421219" y="1621658"/>
                <a:ext cx="721359" cy="31382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r>
                  <a:rPr lang="zh-CN" altLang="en-US" sz="900" dirty="0">
                    <a:latin typeface="+mj-ea"/>
                    <a:ea typeface="+mj-ea"/>
                  </a:rPr>
                  <a:t>业务知识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C39CDA9-E37E-466A-A2E3-1D28A7F55879}"/>
                  </a:ext>
                </a:extLst>
              </p:cNvPr>
              <p:cNvSpPr/>
              <p:nvPr/>
            </p:nvSpPr>
            <p:spPr>
              <a:xfrm>
                <a:off x="4565943" y="1621658"/>
                <a:ext cx="721359" cy="31382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r>
                  <a:rPr lang="zh-CN" altLang="en-US" sz="900" dirty="0">
                    <a:latin typeface="+mj-ea"/>
                    <a:ea typeface="+mj-ea"/>
                  </a:rPr>
                  <a:t>业务知识</a:t>
                </a: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B1F8F0A-633F-4376-BA68-54A8C4CA37C7}"/>
                  </a:ext>
                </a:extLst>
              </p:cNvPr>
              <p:cNvSpPr/>
              <p:nvPr/>
            </p:nvSpPr>
            <p:spPr>
              <a:xfrm>
                <a:off x="8228636" y="1621658"/>
                <a:ext cx="721359" cy="31382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r>
                  <a:rPr lang="zh-CN" altLang="en-US" sz="900" dirty="0">
                    <a:latin typeface="+mj-ea"/>
                    <a:ea typeface="+mj-ea"/>
                  </a:rPr>
                  <a:t>业务知识</a:t>
                </a:r>
              </a:p>
            </p:txBody>
          </p: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B86C7E1C-3806-4C7D-90AE-534D5F9B8918}"/>
                  </a:ext>
                </a:extLst>
              </p:cNvPr>
              <p:cNvCxnSpPr>
                <a:cxnSpLocks/>
                <a:stCxn id="9" idx="3"/>
                <a:endCxn id="10" idx="1"/>
              </p:cNvCxnSpPr>
              <p:nvPr/>
            </p:nvCxnSpPr>
            <p:spPr>
              <a:xfrm>
                <a:off x="1305358" y="1778569"/>
                <a:ext cx="11158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4B9EDE84-4AAD-469C-AEBB-80C6AE194537}"/>
                  </a:ext>
                </a:extLst>
              </p:cNvPr>
              <p:cNvCxnSpPr>
                <a:cxnSpLocks/>
                <a:stCxn id="10" idx="3"/>
                <a:endCxn id="11" idx="1"/>
              </p:cNvCxnSpPr>
              <p:nvPr/>
            </p:nvCxnSpPr>
            <p:spPr>
              <a:xfrm>
                <a:off x="3142578" y="1778569"/>
                <a:ext cx="14233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3B4FAB59-3536-467B-800F-72AD54795350}"/>
                  </a:ext>
                </a:extLst>
              </p:cNvPr>
              <p:cNvCxnSpPr>
                <a:cxnSpLocks/>
                <a:stCxn id="11" idx="3"/>
                <a:endCxn id="12" idx="1"/>
              </p:cNvCxnSpPr>
              <p:nvPr/>
            </p:nvCxnSpPr>
            <p:spPr>
              <a:xfrm>
                <a:off x="5287302" y="1778569"/>
                <a:ext cx="29413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AA50847-ABCD-4F12-9406-345413812E79}"/>
                  </a:ext>
                </a:extLst>
              </p:cNvPr>
              <p:cNvSpPr/>
              <p:nvPr/>
            </p:nvSpPr>
            <p:spPr>
              <a:xfrm>
                <a:off x="1367894" y="2233490"/>
                <a:ext cx="5900978" cy="377629"/>
              </a:xfrm>
              <a:prstGeom prst="rect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r>
                  <a:rPr lang="zh-CN" altLang="en-US" sz="900" dirty="0">
                    <a:solidFill>
                      <a:schemeClr val="accent4">
                        <a:lumMod val="10000"/>
                      </a:schemeClr>
                    </a:solidFill>
                    <a:latin typeface="+mj-ea"/>
                    <a:ea typeface="+mj-ea"/>
                  </a:rPr>
                  <a:t>前端开发技术知识</a:t>
                </a: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DE9CF50-F06A-4ED5-B583-C0A81264824C}"/>
                  </a:ext>
                </a:extLst>
              </p:cNvPr>
              <p:cNvSpPr/>
              <p:nvPr/>
            </p:nvSpPr>
            <p:spPr>
              <a:xfrm>
                <a:off x="8228636" y="2228979"/>
                <a:ext cx="2554830" cy="377629"/>
              </a:xfrm>
              <a:prstGeom prst="rect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r>
                  <a:rPr lang="zh-CN" altLang="en-US" sz="900" dirty="0">
                    <a:solidFill>
                      <a:schemeClr val="accent4">
                        <a:lumMod val="10000"/>
                      </a:schemeClr>
                    </a:solidFill>
                    <a:latin typeface="+mj-ea"/>
                    <a:ea typeface="+mj-ea"/>
                  </a:rPr>
                  <a:t>前端开发技术技能</a:t>
                </a: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374CC418-B001-43C4-AFB0-F8E3299AAADC}"/>
                  </a:ext>
                </a:extLst>
              </p:cNvPr>
              <p:cNvSpPr/>
              <p:nvPr/>
            </p:nvSpPr>
            <p:spPr>
              <a:xfrm>
                <a:off x="4297680" y="2990410"/>
                <a:ext cx="3930956" cy="377629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r>
                  <a:rPr lang="zh-CN" altLang="en-US" sz="900" dirty="0">
                    <a:solidFill>
                      <a:schemeClr val="tx1"/>
                    </a:solidFill>
                    <a:latin typeface="+mj-ea"/>
                    <a:ea typeface="+mj-ea"/>
                  </a:rPr>
                  <a:t>后端开发技术知识</a:t>
                </a: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D5565CA0-0F2D-4E65-9E9B-D79D99295F19}"/>
                  </a:ext>
                </a:extLst>
              </p:cNvPr>
              <p:cNvSpPr/>
              <p:nvPr/>
            </p:nvSpPr>
            <p:spPr>
              <a:xfrm>
                <a:off x="8601063" y="2990410"/>
                <a:ext cx="2182403" cy="377629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r>
                  <a:rPr lang="zh-CN" altLang="en-US" sz="900" dirty="0">
                    <a:solidFill>
                      <a:schemeClr val="tx1"/>
                    </a:solidFill>
                    <a:latin typeface="+mj-ea"/>
                    <a:ea typeface="+mj-ea"/>
                  </a:rPr>
                  <a:t>后端开发技术技能</a:t>
                </a:r>
              </a:p>
            </p:txBody>
          </p: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D476BC46-0A65-45BF-B5E6-8CA133DCE05C}"/>
                  </a:ext>
                </a:extLst>
              </p:cNvPr>
              <p:cNvCxnSpPr>
                <a:cxnSpLocks/>
                <a:stCxn id="23" idx="3"/>
                <a:endCxn id="28" idx="1"/>
              </p:cNvCxnSpPr>
              <p:nvPr/>
            </p:nvCxnSpPr>
            <p:spPr>
              <a:xfrm flipV="1">
                <a:off x="7268872" y="2417794"/>
                <a:ext cx="959764" cy="4511"/>
              </a:xfrm>
              <a:prstGeom prst="straightConnector1">
                <a:avLst/>
              </a:prstGeom>
              <a:ln>
                <a:solidFill>
                  <a:srgbClr val="FF99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8D2BBDBA-45CC-4168-B679-C057B6D292C3}"/>
                  </a:ext>
                </a:extLst>
              </p:cNvPr>
              <p:cNvCxnSpPr>
                <a:stCxn id="29" idx="3"/>
                <a:endCxn id="30" idx="1"/>
              </p:cNvCxnSpPr>
              <p:nvPr/>
            </p:nvCxnSpPr>
            <p:spPr>
              <a:xfrm>
                <a:off x="8228636" y="3179225"/>
                <a:ext cx="372427" cy="0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3C77B9F-D273-45B8-B9AD-4BBD7A416276}"/>
                  </a:ext>
                </a:extLst>
              </p:cNvPr>
              <p:cNvSpPr/>
              <p:nvPr/>
            </p:nvSpPr>
            <p:spPr>
              <a:xfrm>
                <a:off x="1352654" y="3876044"/>
                <a:ext cx="7196822" cy="144779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r>
                  <a:rPr lang="zh-CN" altLang="en-US" sz="12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持续的知识知识积累和编程作业训练：将课堂讲授的知识结合到自身课题的软件更能中，训练技能</a:t>
                </a: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A650562-9784-42C1-A9A5-54BFD63F4F45}"/>
                  </a:ext>
                </a:extLst>
              </p:cNvPr>
              <p:cNvSpPr/>
              <p:nvPr/>
            </p:nvSpPr>
            <p:spPr>
              <a:xfrm>
                <a:off x="8601062" y="3872678"/>
                <a:ext cx="2182402" cy="1451157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r>
                  <a:rPr lang="zh-CN" altLang="en-US" sz="12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集中训练技能</a:t>
                </a:r>
              </a:p>
            </p:txBody>
          </p:sp>
          <p:pic>
            <p:nvPicPr>
              <p:cNvPr id="40" name="图形 39" descr="箭头循环 纯色填充">
                <a:extLst>
                  <a:ext uri="{FF2B5EF4-FFF2-40B4-BE49-F238E27FC236}">
                    <a16:creationId xmlns:a16="http://schemas.microsoft.com/office/drawing/2014/main" id="{217402E9-7E65-458C-911C-8DA6EC2FF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165689" y="1443289"/>
                <a:ext cx="670560" cy="670560"/>
              </a:xfrm>
              <a:prstGeom prst="rect">
                <a:avLst/>
              </a:prstGeom>
            </p:spPr>
          </p:pic>
          <p:cxnSp>
            <p:nvCxnSpPr>
              <p:cNvPr id="41" name="直接箭头连接符 40">
                <a:extLst>
                  <a:ext uri="{FF2B5EF4-FFF2-40B4-BE49-F238E27FC236}">
                    <a16:creationId xmlns:a16="http://schemas.microsoft.com/office/drawing/2014/main" id="{B8E67AEB-FEEC-40FC-A3D5-1420CC1339A0}"/>
                  </a:ext>
                </a:extLst>
              </p:cNvPr>
              <p:cNvCxnSpPr>
                <a:cxnSpLocks/>
                <a:stCxn id="12" idx="3"/>
                <a:endCxn id="40" idx="1"/>
              </p:cNvCxnSpPr>
              <p:nvPr/>
            </p:nvCxnSpPr>
            <p:spPr>
              <a:xfrm>
                <a:off x="8949995" y="1778569"/>
                <a:ext cx="22156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" name="图形 43" descr="箭头循环 纯色填充">
                <a:extLst>
                  <a:ext uri="{FF2B5EF4-FFF2-40B4-BE49-F238E27FC236}">
                    <a16:creationId xmlns:a16="http://schemas.microsoft.com/office/drawing/2014/main" id="{3332CDAC-812A-4010-8FA1-9A282B29CF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179199" y="2082513"/>
                <a:ext cx="670560" cy="670560"/>
              </a:xfrm>
              <a:prstGeom prst="rect">
                <a:avLst/>
              </a:prstGeom>
            </p:spPr>
          </p:pic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32D4E5B0-E107-4C88-9DD5-BD3E4050B35B}"/>
                  </a:ext>
                </a:extLst>
              </p:cNvPr>
              <p:cNvCxnSpPr>
                <a:cxnSpLocks/>
                <a:stCxn id="28" idx="3"/>
                <a:endCxn id="44" idx="1"/>
              </p:cNvCxnSpPr>
              <p:nvPr/>
            </p:nvCxnSpPr>
            <p:spPr>
              <a:xfrm flipV="1">
                <a:off x="10783466" y="2417793"/>
                <a:ext cx="395733" cy="1"/>
              </a:xfrm>
              <a:prstGeom prst="straightConnector1">
                <a:avLst/>
              </a:prstGeom>
              <a:ln>
                <a:solidFill>
                  <a:srgbClr val="FF99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9" name="图形 48" descr="箭头循环 纯色填充">
                <a:extLst>
                  <a:ext uri="{FF2B5EF4-FFF2-40B4-BE49-F238E27FC236}">
                    <a16:creationId xmlns:a16="http://schemas.microsoft.com/office/drawing/2014/main" id="{07C13436-14A6-4F36-A5D5-42D855F5A5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191088" y="2843944"/>
                <a:ext cx="670560" cy="670560"/>
              </a:xfrm>
              <a:prstGeom prst="rect">
                <a:avLst/>
              </a:prstGeom>
            </p:spPr>
          </p:pic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72563CE4-09BD-47D7-9B9E-D5210DBE2EBA}"/>
                  </a:ext>
                </a:extLst>
              </p:cNvPr>
              <p:cNvCxnSpPr>
                <a:cxnSpLocks/>
                <a:stCxn id="30" idx="3"/>
                <a:endCxn id="49" idx="1"/>
              </p:cNvCxnSpPr>
              <p:nvPr/>
            </p:nvCxnSpPr>
            <p:spPr>
              <a:xfrm flipV="1">
                <a:off x="10783466" y="3179224"/>
                <a:ext cx="407622" cy="1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图形 52" descr="箭头循环 纯色填充">
                <a:extLst>
                  <a:ext uri="{FF2B5EF4-FFF2-40B4-BE49-F238E27FC236}">
                    <a16:creationId xmlns:a16="http://schemas.microsoft.com/office/drawing/2014/main" id="{2428B635-AF82-48D7-BAAB-52BAA4B10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241888" y="4262976"/>
                <a:ext cx="670560" cy="670560"/>
              </a:xfrm>
              <a:prstGeom prst="rect">
                <a:avLst/>
              </a:prstGeom>
            </p:spPr>
          </p:pic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ECA5516C-2377-49E9-B6FE-1AD1D24AB6AD}"/>
                  </a:ext>
                </a:extLst>
              </p:cNvPr>
              <p:cNvCxnSpPr>
                <a:cxnSpLocks/>
                <a:stCxn id="38" idx="3"/>
                <a:endCxn id="53" idx="1"/>
              </p:cNvCxnSpPr>
              <p:nvPr/>
            </p:nvCxnSpPr>
            <p:spPr>
              <a:xfrm flipV="1">
                <a:off x="10783464" y="4598256"/>
                <a:ext cx="458424" cy="1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152012B-6B12-4798-A4E9-274763080F59}"/>
                  </a:ext>
                </a:extLst>
              </p:cNvPr>
              <p:cNvSpPr/>
              <p:nvPr/>
            </p:nvSpPr>
            <p:spPr>
              <a:xfrm>
                <a:off x="10845214" y="5414711"/>
                <a:ext cx="1250266" cy="47865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r>
                  <a:rPr lang="zh-CN" altLang="en-US" sz="900" b="1" dirty="0">
                    <a:latin typeface="+mj-ea"/>
                    <a:ea typeface="+mj-ea"/>
                  </a:rPr>
                  <a:t>课程学习总结讲评</a:t>
                </a:r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23C6C8D5-4E98-465E-AE52-18E51E7798E1}"/>
                </a:ext>
              </a:extLst>
            </p:cNvPr>
            <p:cNvSpPr txBox="1"/>
            <p:nvPr/>
          </p:nvSpPr>
          <p:spPr>
            <a:xfrm>
              <a:off x="167640" y="1946116"/>
              <a:ext cx="1102360" cy="898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None/>
              </a:pPr>
              <a:r>
                <a:rPr lang="zh-CN" altLang="en-US" sz="900" b="1" dirty="0">
                  <a:solidFill>
                    <a:srgbClr val="00B050"/>
                  </a:solidFill>
                  <a:latin typeface="+mj-ea"/>
                  <a:ea typeface="+mj-ea"/>
                </a:rPr>
                <a:t>重点在于业务内容的划分、而业务数据结构分析、</a:t>
              </a:r>
              <a:r>
                <a:rPr lang="en-US" altLang="zh-CN" sz="900" b="1" dirty="0">
                  <a:solidFill>
                    <a:srgbClr val="00B050"/>
                  </a:solidFill>
                  <a:latin typeface="+mj-ea"/>
                  <a:ea typeface="+mj-ea"/>
                </a:rPr>
                <a:t>UI</a:t>
              </a:r>
              <a:r>
                <a:rPr lang="zh-CN" altLang="en-US" sz="900" b="1" dirty="0">
                  <a:solidFill>
                    <a:srgbClr val="00B050"/>
                  </a:solidFill>
                  <a:latin typeface="+mj-ea"/>
                  <a:ea typeface="+mj-ea"/>
                </a:rPr>
                <a:t>的基本草图。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E1B78DB-B27C-4B0B-88C7-B990D974C88A}"/>
                </a:ext>
              </a:extLst>
            </p:cNvPr>
            <p:cNvSpPr txBox="1"/>
            <p:nvPr/>
          </p:nvSpPr>
          <p:spPr>
            <a:xfrm>
              <a:off x="1368847" y="2466964"/>
              <a:ext cx="5841880" cy="275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None/>
              </a:pPr>
              <a:r>
                <a:rPr lang="zh-CN" altLang="en-US" sz="900" b="1" dirty="0">
                  <a:solidFill>
                    <a:srgbClr val="FF9900"/>
                  </a:solidFill>
                  <a:latin typeface="+mj-ea"/>
                  <a:ea typeface="+mj-ea"/>
                </a:rPr>
                <a:t>重点在于将业务数据结构映射到前端编程语言结构的数据定义模型、</a:t>
              </a:r>
              <a:r>
                <a:rPr lang="en-US" altLang="zh-CN" sz="900" b="1" dirty="0">
                  <a:solidFill>
                    <a:srgbClr val="FF9900"/>
                  </a:solidFill>
                  <a:latin typeface="+mj-ea"/>
                  <a:ea typeface="+mj-ea"/>
                </a:rPr>
                <a:t>UI </a:t>
              </a:r>
              <a:r>
                <a:rPr lang="zh-CN" altLang="en-US" sz="900" b="1" dirty="0">
                  <a:solidFill>
                    <a:srgbClr val="FF9900"/>
                  </a:solidFill>
                  <a:latin typeface="+mj-ea"/>
                  <a:ea typeface="+mj-ea"/>
                </a:rPr>
                <a:t>草图使用前端语言具体实现、数据交互。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092B289-DF88-4A93-8E19-C3A9C50B9D44}"/>
                </a:ext>
              </a:extLst>
            </p:cNvPr>
            <p:cNvSpPr txBox="1"/>
            <p:nvPr/>
          </p:nvSpPr>
          <p:spPr>
            <a:xfrm>
              <a:off x="4325619" y="3256958"/>
              <a:ext cx="4059391" cy="483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None/>
              </a:pPr>
              <a:r>
                <a:rPr lang="zh-CN" altLang="en-US" sz="900" b="1" dirty="0">
                  <a:solidFill>
                    <a:srgbClr val="7030A0"/>
                  </a:solidFill>
                  <a:latin typeface="+mj-ea"/>
                  <a:ea typeface="+mj-ea"/>
                </a:rPr>
                <a:t>重点在于将业务数据结构映射到后端编程语言结构的数据定义模型、前端数据模型对象具体实现、服务接口数据交互。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D91A151-C7AD-41BF-98E7-B8DE5B94A99E}"/>
                </a:ext>
              </a:extLst>
            </p:cNvPr>
            <p:cNvSpPr txBox="1"/>
            <p:nvPr/>
          </p:nvSpPr>
          <p:spPr>
            <a:xfrm>
              <a:off x="1359486" y="5257646"/>
              <a:ext cx="9405034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None/>
              </a:pPr>
              <a:r>
                <a:rPr lang="zh-CN" altLang="en-US" sz="900" b="1" dirty="0">
                  <a:solidFill>
                    <a:srgbClr val="C00000"/>
                  </a:solidFill>
                  <a:latin typeface="+mj-ea"/>
                  <a:ea typeface="+mj-ea"/>
                </a:rPr>
                <a:t>学习阶段：仅选择有代表性的若干个功能，理解清楚前后端的数据是如何定义的、处理处理与处理规则是如何实现的，常规的业务功能通常使用那些代码组件或者代码文件构成。</a:t>
              </a:r>
              <a:endParaRPr lang="en-US" altLang="zh-CN" sz="900" b="1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  <a:buNone/>
              </a:pPr>
              <a:r>
                <a:rPr lang="zh-CN" altLang="en-US" sz="900" b="1" dirty="0">
                  <a:solidFill>
                    <a:srgbClr val="C00000"/>
                  </a:solidFill>
                  <a:latin typeface="+mj-ea"/>
                  <a:ea typeface="+mj-ea"/>
                </a:rPr>
                <a:t>训练开发：估算新增的开发功能的所需要的时间（前提是需要知道功能实现的架构，以及在学习阶段中掌握的知识使用状态），随时检查比对实际开发和计划之间的任务完成。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583C539-704A-4BEE-B3B7-BC275C207E9A}"/>
                </a:ext>
              </a:extLst>
            </p:cNvPr>
            <p:cNvSpPr txBox="1"/>
            <p:nvPr/>
          </p:nvSpPr>
          <p:spPr>
            <a:xfrm>
              <a:off x="2318113" y="1801788"/>
              <a:ext cx="5272897" cy="275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None/>
              </a:pPr>
              <a:r>
                <a:rPr lang="zh-CN" altLang="en-US" sz="900" b="1" dirty="0">
                  <a:solidFill>
                    <a:srgbClr val="00B050"/>
                  </a:solidFill>
                  <a:latin typeface="+mj-ea"/>
                  <a:ea typeface="+mj-ea"/>
                </a:rPr>
                <a:t>每个阶段回头检查业务定义的正确性、合理性、完整性，尽量保持实际开发的与软件定义的一致性。</a:t>
              </a: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B9C332EB-6ED9-49D4-9A25-DB89617A1619}"/>
              </a:ext>
            </a:extLst>
          </p:cNvPr>
          <p:cNvSpPr txBox="1"/>
          <p:nvPr/>
        </p:nvSpPr>
        <p:spPr>
          <a:xfrm>
            <a:off x="68580" y="6182009"/>
            <a:ext cx="11853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400" b="1" dirty="0">
                <a:latin typeface="+mj-ea"/>
                <a:ea typeface="+mj-ea"/>
              </a:rPr>
              <a:t>自选课题的目标成果材料和代码，均需在 </a:t>
            </a:r>
            <a:r>
              <a:rPr lang="en-US" altLang="zh-CN" sz="1400" b="1" dirty="0" err="1">
                <a:latin typeface="+mj-ea"/>
                <a:ea typeface="+mj-ea"/>
              </a:rPr>
              <a:t>gitee</a:t>
            </a:r>
            <a:r>
              <a:rPr lang="en-US" altLang="zh-CN" sz="1400" b="1" dirty="0">
                <a:latin typeface="+mj-ea"/>
                <a:ea typeface="+mj-ea"/>
              </a:rPr>
              <a:t> </a:t>
            </a:r>
            <a:r>
              <a:rPr lang="zh-CN" altLang="en-US" sz="1400" b="1" dirty="0">
                <a:latin typeface="+mj-ea"/>
                <a:ea typeface="+mj-ea"/>
              </a:rPr>
              <a:t>建立相应的代码库，并将日常学习和调试的成果，及时纳入，以便随时巡查和阶段检查。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2592656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. 项目和软件项目导论">
  <a:themeElements>
    <a:clrScheme name="1-00534_SarahHowell 1">
      <a:dk1>
        <a:srgbClr val="000000"/>
      </a:dk1>
      <a:lt1>
        <a:srgbClr val="FFFFFF"/>
      </a:lt1>
      <a:dk2>
        <a:srgbClr val="00478E"/>
      </a:dk2>
      <a:lt2>
        <a:srgbClr val="FFCC29"/>
      </a:lt2>
      <a:accent1>
        <a:srgbClr val="FCEB98"/>
      </a:accent1>
      <a:accent2>
        <a:srgbClr val="FA7438"/>
      </a:accent2>
      <a:accent3>
        <a:srgbClr val="AAB1C6"/>
      </a:accent3>
      <a:accent4>
        <a:srgbClr val="DADADA"/>
      </a:accent4>
      <a:accent5>
        <a:srgbClr val="FDF3CA"/>
      </a:accent5>
      <a:accent6>
        <a:srgbClr val="E36832"/>
      </a:accent6>
      <a:hlink>
        <a:srgbClr val="66CC66"/>
      </a:hlink>
      <a:folHlink>
        <a:srgbClr val="6699FF"/>
      </a:folHlink>
    </a:clrScheme>
    <a:fontScheme name="1-00534_SarahHowel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folHlink">
                <a:gamma/>
                <a:shade val="54118"/>
                <a:invGamma/>
              </a:schemeClr>
            </a:gs>
            <a:gs pos="50000">
              <a:schemeClr val="folHlink"/>
            </a:gs>
            <a:gs pos="100000">
              <a:schemeClr val="folHlink">
                <a:gamma/>
                <a:shade val="54118"/>
                <a:invGamma/>
              </a:schemeClr>
            </a:gs>
          </a:gsLst>
          <a:lin ang="2700000" scaled="1"/>
        </a:gradFill>
        <a:ln w="12700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 Semibold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folHlink">
                <a:gamma/>
                <a:shade val="54118"/>
                <a:invGamma/>
              </a:schemeClr>
            </a:gs>
            <a:gs pos="50000">
              <a:schemeClr val="folHlink"/>
            </a:gs>
            <a:gs pos="100000">
              <a:schemeClr val="folHlink">
                <a:gamma/>
                <a:shade val="54118"/>
                <a:invGamma/>
              </a:schemeClr>
            </a:gs>
          </a:gsLst>
          <a:lin ang="2700000" scaled="1"/>
        </a:gradFill>
        <a:ln w="12700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 Semibold" pitchFamily="34" charset="0"/>
          </a:defRPr>
        </a:defPPr>
      </a:lstStyle>
    </a:lnDef>
  </a:objectDefaults>
  <a:extraClrSchemeLst>
    <a:extraClrScheme>
      <a:clrScheme name="1-00534_SarahHowell 1">
        <a:dk1>
          <a:srgbClr val="000000"/>
        </a:dk1>
        <a:lt1>
          <a:srgbClr val="FFFFFF"/>
        </a:lt1>
        <a:dk2>
          <a:srgbClr val="00478E"/>
        </a:dk2>
        <a:lt2>
          <a:srgbClr val="FFCC29"/>
        </a:lt2>
        <a:accent1>
          <a:srgbClr val="FCEB98"/>
        </a:accent1>
        <a:accent2>
          <a:srgbClr val="FA7438"/>
        </a:accent2>
        <a:accent3>
          <a:srgbClr val="AAB1C6"/>
        </a:accent3>
        <a:accent4>
          <a:srgbClr val="DADADA"/>
        </a:accent4>
        <a:accent5>
          <a:srgbClr val="FDF3CA"/>
        </a:accent5>
        <a:accent6>
          <a:srgbClr val="E36832"/>
        </a:accent6>
        <a:hlink>
          <a:srgbClr val="66CC66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sample_dark">
  <a:themeElements>
    <a:clrScheme name="5_sample_dark 2">
      <a:dk1>
        <a:srgbClr val="969696"/>
      </a:dk1>
      <a:lt1>
        <a:srgbClr val="FFFFFF"/>
      </a:lt1>
      <a:dk2>
        <a:srgbClr val="003399"/>
      </a:dk2>
      <a:lt2>
        <a:srgbClr val="85D9F7"/>
      </a:lt2>
      <a:accent1>
        <a:srgbClr val="5AB14B"/>
      </a:accent1>
      <a:accent2>
        <a:srgbClr val="2F7ADF"/>
      </a:accent2>
      <a:accent3>
        <a:srgbClr val="AAADCA"/>
      </a:accent3>
      <a:accent4>
        <a:srgbClr val="DADADA"/>
      </a:accent4>
      <a:accent5>
        <a:srgbClr val="B5D5B1"/>
      </a:accent5>
      <a:accent6>
        <a:srgbClr val="2A6ECA"/>
      </a:accent6>
      <a:hlink>
        <a:srgbClr val="8A52C8"/>
      </a:hlink>
      <a:folHlink>
        <a:srgbClr val="C48352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sample_dark 1">
        <a:dk1>
          <a:srgbClr val="969696"/>
        </a:dk1>
        <a:lt1>
          <a:srgbClr val="FFFFFF"/>
        </a:lt1>
        <a:dk2>
          <a:srgbClr val="005E5C"/>
        </a:dk2>
        <a:lt2>
          <a:srgbClr val="DAEEA2"/>
        </a:lt2>
        <a:accent1>
          <a:srgbClr val="238FD9"/>
        </a:accent1>
        <a:accent2>
          <a:srgbClr val="43A98E"/>
        </a:accent2>
        <a:accent3>
          <a:srgbClr val="AAB6B5"/>
        </a:accent3>
        <a:accent4>
          <a:srgbClr val="DADADA"/>
        </a:accent4>
        <a:accent5>
          <a:srgbClr val="ACC6E9"/>
        </a:accent5>
        <a:accent6>
          <a:srgbClr val="3C9980"/>
        </a:accent6>
        <a:hlink>
          <a:srgbClr val="D8A642"/>
        </a:hlink>
        <a:folHlink>
          <a:srgbClr val="B3703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sample_dark 2">
        <a:dk1>
          <a:srgbClr val="969696"/>
        </a:dk1>
        <a:lt1>
          <a:srgbClr val="FFFFFF"/>
        </a:lt1>
        <a:dk2>
          <a:srgbClr val="003399"/>
        </a:dk2>
        <a:lt2>
          <a:srgbClr val="85D9F7"/>
        </a:lt2>
        <a:accent1>
          <a:srgbClr val="5AB14B"/>
        </a:accent1>
        <a:accent2>
          <a:srgbClr val="2F7ADF"/>
        </a:accent2>
        <a:accent3>
          <a:srgbClr val="AAADCA"/>
        </a:accent3>
        <a:accent4>
          <a:srgbClr val="DADADA"/>
        </a:accent4>
        <a:accent5>
          <a:srgbClr val="B5D5B1"/>
        </a:accent5>
        <a:accent6>
          <a:srgbClr val="2A6ECA"/>
        </a:accent6>
        <a:hlink>
          <a:srgbClr val="8A52C8"/>
        </a:hlink>
        <a:folHlink>
          <a:srgbClr val="C4835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sample_dark 3">
        <a:dk1>
          <a:srgbClr val="969696"/>
        </a:dk1>
        <a:lt1>
          <a:srgbClr val="FFFFFF"/>
        </a:lt1>
        <a:dk2>
          <a:srgbClr val="331A82"/>
        </a:dk2>
        <a:lt2>
          <a:srgbClr val="CFB5F5"/>
        </a:lt2>
        <a:accent1>
          <a:srgbClr val="557FE7"/>
        </a:accent1>
        <a:accent2>
          <a:srgbClr val="218CB7"/>
        </a:accent2>
        <a:accent3>
          <a:srgbClr val="ADABC1"/>
        </a:accent3>
        <a:accent4>
          <a:srgbClr val="DADADA"/>
        </a:accent4>
        <a:accent5>
          <a:srgbClr val="B4C0F1"/>
        </a:accent5>
        <a:accent6>
          <a:srgbClr val="1D7EA6"/>
        </a:accent6>
        <a:hlink>
          <a:srgbClr val="7B2B9B"/>
        </a:hlink>
        <a:folHlink>
          <a:srgbClr val="3EB2A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2012-普通讲义模版 16：9</Template>
  <TotalTime>4140</TotalTime>
  <Words>1101</Words>
  <Application>Microsoft Office PowerPoint</Application>
  <PresentationFormat>宽屏</PresentationFormat>
  <Paragraphs>85</Paragraphs>
  <Slides>16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PingFang SC</vt:lpstr>
      <vt:lpstr>Segoe</vt:lpstr>
      <vt:lpstr>Segoe Semibold</vt:lpstr>
      <vt:lpstr>黑体</vt:lpstr>
      <vt:lpstr>微软雅黑</vt:lpstr>
      <vt:lpstr>Arial</vt:lpstr>
      <vt:lpstr>Franklin Gothic Book</vt:lpstr>
      <vt:lpstr>Franklin Gothic Medium</vt:lpstr>
      <vt:lpstr>Times New Roman</vt:lpstr>
      <vt:lpstr>Wingdings</vt:lpstr>
      <vt:lpstr>1. 项目和软件项目导论</vt:lpstr>
      <vt:lpstr>自定义设计方案</vt:lpstr>
      <vt:lpstr>5_sample_dark</vt:lpstr>
      <vt:lpstr>课程课题选择与学习线路图</vt:lpstr>
      <vt:lpstr>内容提要</vt:lpstr>
      <vt:lpstr>1. 选择课题的要求</vt:lpstr>
      <vt:lpstr>2. 说明文档的主要构成和作用</vt:lpstr>
      <vt:lpstr>2.1. 定义业务需求</vt:lpstr>
      <vt:lpstr>2.2. 数据的识别和定义</vt:lpstr>
      <vt:lpstr>2.3. 分解业务需求，划分子系统和模块</vt:lpstr>
      <vt:lpstr>3. 功能驱动：课程学习中需要关注的指引</vt:lpstr>
      <vt:lpstr>4. 学习进程规划要素说明</vt:lpstr>
      <vt:lpstr>4.1. 创建良好的学习与训练工作区</vt:lpstr>
      <vt:lpstr>4.2. 文档区内容说明</vt:lpstr>
      <vt:lpstr>4.3. 代码区内容说明</vt:lpstr>
      <vt:lpstr>4.4. 学习线路图建议</vt:lpstr>
      <vt:lpstr>5. 将参考存储库复制到个人学习项目中</vt:lpstr>
      <vt:lpstr>我的工作台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跨平台软件开发技术</dc:title>
  <dc:subject>vue; uni-app;net core</dc:subject>
  <dc:creator>Pan Chengjun</dc:creator>
  <cp:keywords>跨平台,Android,Apple iOS,Windows</cp:keywords>
  <cp:lastModifiedBy>Chengjun Pan</cp:lastModifiedBy>
  <cp:revision>172</cp:revision>
  <dcterms:created xsi:type="dcterms:W3CDTF">2012-10-30T03:00:41Z</dcterms:created>
  <dcterms:modified xsi:type="dcterms:W3CDTF">2022-03-10T07:35:21Z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PSDescription">
    <vt:lpwstr>针对BDM，介绍利用SPS，Exchange，LCS搭建高校交流与协作平台解决方案。</vt:lpwstr>
  </property>
  <property fmtid="{D5CDD505-2E9C-101B-9397-08002B2CF9AE}" pid="3" name="Owner">
    <vt:lpwstr>Mebius Huang</vt:lpwstr>
  </property>
  <property fmtid="{D5CDD505-2E9C-101B-9397-08002B2CF9AE}" pid="4" name="Status">
    <vt:lpwstr>最终</vt:lpwstr>
  </property>
  <property fmtid="{D5CDD505-2E9C-101B-9397-08002B2CF9AE}" pid="5" name="Level">
    <vt:lpwstr>L100</vt:lpwstr>
  </property>
</Properties>
</file>